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67" r:id="rId4"/>
    <p:sldId id="266" r:id="rId5"/>
    <p:sldId id="264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8" autoAdjust="0"/>
    <p:restoredTop sz="94660"/>
  </p:normalViewPr>
  <p:slideViewPr>
    <p:cSldViewPr snapToGrid="0">
      <p:cViewPr varScale="1">
        <p:scale>
          <a:sx n="95" d="100"/>
          <a:sy n="95" d="100"/>
        </p:scale>
        <p:origin x="29" y="3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B070DE-7304-4E4D-968D-6400D5E017A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69AF90-FAE6-49CB-A53A-B54131F8A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7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9AF90-FAE6-49CB-A53A-B54131F8A6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63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B5799-5EC4-FBB9-A8CA-6AC313240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0703AC-77E9-AF18-971D-97E27BCF64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3FC02F-27A8-3A03-6042-441F293318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E0A5D-807B-A0F3-061F-575C11F90D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9AF90-FAE6-49CB-A53A-B54131F8A6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05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FCEB3-E834-F932-9B48-A96102BBD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5F168B-2FF1-0E68-364F-B18F9DFDE0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70DC6-3DCD-90A5-5B8B-95A36C66DA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0B3BF-2E1E-E913-BD2C-8FBC0852B2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9AF90-FAE6-49CB-A53A-B54131F8A6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6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B73D-F764-30CB-E554-85B4B6954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17BA-1BED-1BD2-C6F4-94B516164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1E763-B7B0-D0EF-406B-899E10911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455FD-330A-9106-3E42-E7D22522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6CECD-402D-534E-E552-5D23716C2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4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2A699-9B22-D347-AF29-10B85999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DEEFC-E16C-EA10-452F-7FECD0158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C2B25-4F90-6A8B-4B08-96328CDB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0E9B5-F8C6-1A08-3D69-0E0A6E5A9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1853A-3B6F-F5D3-360E-069206D82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5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DB3DA8-A4A5-78BC-CECD-02099DCF21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A4808-A260-D596-4107-5B13A0DF3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4988A-70C6-A0F9-4D54-941263B9D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50741-0C33-01B3-B9B8-0E4641226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4561A-0D3E-D51F-85A4-8263AFB0D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6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BB959-8512-232C-0347-7B3F45DC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ADCD4-8CA1-D3AE-7B9D-EF8BFC03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2C0AA-3313-5C95-92C9-A5FF70D4A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697CD-039B-1D7F-072C-4C7B3F88D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7E802-12F9-E684-40A5-4F303BD8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7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F5C27-BEBD-5AD0-A417-43159D6C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8B3A2-3DC2-62E4-8578-6CDA53B25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84945-88B8-A519-4FBE-C797E72F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58572-7E84-2DB6-A3F1-4516116A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13734-68D4-0FAA-0256-D36C085E8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91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A3E12-A48B-1F55-822F-FF9DC0D8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3B280-C10B-2D50-FEC4-F40857120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FF863-B797-F722-DAC3-86491CECA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DEFC74-25DA-D608-1D25-84874E8B4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BEA68-6626-EE2F-11EA-77F12197F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9E6BE-4D33-937C-E98C-AC2755928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19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D569-82B6-30DB-D395-5B8F6B027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892CD-96B1-BB95-9841-EF290F166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D2DD2B-E9B8-AA33-8BD1-8DD930E2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24A77-7EBD-9C78-0B32-172D56C72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69C41B-AD01-20DF-DBE1-C17290EA4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1733B-1ADA-D485-CCB5-D5FF402D3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F9A447-F2D2-794B-648D-1011CF643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A01EDF-37DE-81EB-D522-41BA11881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8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B8271-308B-2FA8-4824-8975AEBC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52F25C-C591-1138-D09C-FD8D7ABF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3F7156-1A6F-CD6F-2BF4-FFFC178FE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DC259-F9C4-8368-40DE-6F3C5DAE7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1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FB9242-5483-61DA-3A0D-857729F2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2D481-D16C-C41D-1CF2-68872923A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1665D-4447-E5EE-D065-B92649B3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4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3A562-EB3A-20FE-FEAB-5A7876164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C7076-68C5-DCF1-255C-A8921EFF2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B674FD-49B1-4318-B657-5B239ABD2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BAA63-FFF2-7171-FCD0-F394F0F9D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DEE5A-7064-9792-E9D9-DEB62F1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23AF9-08A4-AEA2-C50C-240340A4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6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CB11-D848-BAA0-2ED9-C3BDB896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04F3E-8C39-C699-6814-577F823165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976A0-81EF-390E-3C41-70E2CEC15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4C828-A9E2-9A1E-8846-ADB8E8E7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1F4DF-7CDE-A901-3246-4EFCE90D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450E4-3A94-73D7-BE62-9D509822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8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8EFEA8-0622-D4D2-B179-584F04ADD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3117A-BFCE-C29F-0715-2652633BC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00BE5-296A-6F48-B52A-0C310F045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0DDD52-253A-44B9-9568-C2B8141CFA6F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0CC0-513E-F40F-D6B0-4E27E384C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E8ADA-2CDF-F704-1138-1B46FA891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B337C9-475A-46B0-A6C3-A956CA336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quoteinspector.com/images/bitcoin/bitcoin-price-btc-chart/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n a screen&#10;&#10;AI-generated content may be incorrect.">
            <a:extLst>
              <a:ext uri="{FF2B5EF4-FFF2-40B4-BE49-F238E27FC236}">
                <a16:creationId xmlns:a16="http://schemas.microsoft.com/office/drawing/2014/main" id="{70589B05-C1E7-9ACC-601D-760C37D25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-1" r="21457" b="34075"/>
          <a:stretch/>
        </p:blipFill>
        <p:spPr>
          <a:xfrm>
            <a:off x="-1" y="0"/>
            <a:ext cx="1225591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78CE7-F9F8-A1BB-4423-62170EAE31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7182" y="1126301"/>
            <a:ext cx="10401544" cy="3075788"/>
          </a:xfrm>
          <a:effectLst>
            <a:glow rad="127000">
              <a:schemeClr val="bg1">
                <a:alpha val="67000"/>
              </a:schemeClr>
            </a:glow>
          </a:effectLst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LONGS AND SHORTS, STOCK SELECTION </a:t>
            </a:r>
            <a:b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</a:br>
            <a:r>
              <a:rPr lang="en-US" sz="8000" dirty="0">
                <a:solidFill>
                  <a:schemeClr val="bg1"/>
                </a:solidFill>
                <a:effectLst>
                  <a:glow rad="165100">
                    <a:schemeClr val="bg1">
                      <a:alpha val="40000"/>
                    </a:schemeClr>
                  </a:glow>
                </a:effectLst>
                <a:latin typeface="Bahnschrift SemiBold" panose="020B0502040204020203" pitchFamily="34" charset="0"/>
              </a:rPr>
              <a:t>AND WEIGHTING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7C00B-ADF5-080F-5A9E-D273C9D95BA2}"/>
              </a:ext>
            </a:extLst>
          </p:cNvPr>
          <p:cNvSpPr txBox="1"/>
          <p:nvPr/>
        </p:nvSpPr>
        <p:spPr>
          <a:xfrm>
            <a:off x="3558073" y="4252634"/>
            <a:ext cx="5075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Using Data Analytics and Statistical Techniques</a:t>
            </a:r>
            <a:endParaRPr lang="en-US" dirty="0">
              <a:effectLst>
                <a:glow rad="127000">
                  <a:schemeClr val="bg1">
                    <a:alpha val="7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A55C2-9862-C0E2-A36C-2BFBBD0FD096}"/>
              </a:ext>
            </a:extLst>
          </p:cNvPr>
          <p:cNvSpPr txBox="1"/>
          <p:nvPr/>
        </p:nvSpPr>
        <p:spPr>
          <a:xfrm>
            <a:off x="4512203" y="6424004"/>
            <a:ext cx="3231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glow rad="127000">
                    <a:schemeClr val="bg1">
                      <a:alpha val="70000"/>
                    </a:schemeClr>
                  </a:glow>
                </a:effectLst>
                <a:latin typeface="Bahnschrift SemiBold" panose="020B0502040204020203" pitchFamily="34" charset="0"/>
              </a:rPr>
              <a:t>MATH 377, Izuchukwu Egonu</a:t>
            </a:r>
            <a:endParaRPr lang="en-US" dirty="0">
              <a:effectLst>
                <a:glow rad="127000">
                  <a:schemeClr val="bg1">
                    <a:alpha val="7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162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AD2D0-148A-A01D-2071-9715FD1EE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2178-BF69-E5ED-4F36-29FA05524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203719"/>
            <a:ext cx="3156155" cy="943744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Bahnschrift SemiBold" panose="020B0502040204020203" pitchFamily="34" charset="0"/>
              </a:rPr>
              <a:t>Overview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1D5A586-BFEF-584B-C09A-E597679F8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217" y="1147463"/>
            <a:ext cx="10583566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dirty="0"/>
              <a:t>	This project integrates a factor-based trading strategy with portfolio optimization techniques.</a:t>
            </a:r>
          </a:p>
          <a:p>
            <a:pPr>
              <a:buNone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First, a long-short equity portfolio is constructed using </a:t>
            </a:r>
            <a:r>
              <a:rPr lang="en-US" b="1" dirty="0"/>
              <a:t>price momentum factors</a:t>
            </a:r>
            <a:r>
              <a:rPr lang="en-US" dirty="0"/>
              <a:t> derived from Berry Cox’s alpha generators. Assets are selected from within the S&amp;P500 ETF equivalent universe and ranked monthly using z-scores based on their momentum characteristics. This calculation will decide  what assets will be placed within long and short baskets, respectively.</a:t>
            </a:r>
          </a:p>
          <a:p>
            <a:pPr>
              <a:buNone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Next, the portfolio is dynamically weighted using </a:t>
            </a:r>
            <a:r>
              <a:rPr lang="en-US" b="1" dirty="0"/>
              <a:t>two optimization approaches</a:t>
            </a:r>
            <a:r>
              <a:rPr lang="en-US" dirty="0"/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Sharpe Ratio Maximization</a:t>
            </a:r>
            <a:r>
              <a:rPr lang="en-US" dirty="0"/>
              <a:t> – Identifying the portfolio weights along the efficient frontier that maximize risk-adjusted returns using Monte Carlo simulation.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Volatility Minimization</a:t>
            </a:r>
            <a:r>
              <a:rPr lang="en-US" dirty="0"/>
              <a:t> – Finding the weight configuration that achieves the lowest portfolio variance.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Both weighting schemes are recalculated monthly to account for changes in asset selection and market dynamics. A comprehensive </a:t>
            </a:r>
            <a:r>
              <a:rPr lang="en-US" dirty="0" err="1"/>
              <a:t>backtest</a:t>
            </a:r>
            <a:r>
              <a:rPr lang="en-US" dirty="0"/>
              <a:t> over a 5-year horizon evaluates the performance of the strategy, comparing cumulative returns, monthly returns, and basket-level returns against the benchmark ETF.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By combining alpha signal generation with rigorous portfolio optimization, this project demonstrates how systematic strategies can be enhanced through quantitative methods grounded in modern portfolio theory.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CADD77-0D72-F1E9-C5C4-574B1C21BBD0}"/>
              </a:ext>
            </a:extLst>
          </p:cNvPr>
          <p:cNvSpPr txBox="1"/>
          <p:nvPr/>
        </p:nvSpPr>
        <p:spPr>
          <a:xfrm>
            <a:off x="1069112" y="378022"/>
            <a:ext cx="6781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🧭</a:t>
            </a:r>
          </a:p>
        </p:txBody>
      </p:sp>
    </p:spTree>
    <p:extLst>
      <p:ext uri="{BB962C8B-B14F-4D97-AF65-F5344CB8AC3E}">
        <p14:creationId xmlns:p14="http://schemas.microsoft.com/office/powerpoint/2010/main" val="463485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F906E5-4CAC-209E-7E0F-0A9FB93F94B7}"/>
              </a:ext>
            </a:extLst>
          </p:cNvPr>
          <p:cNvSpPr txBox="1">
            <a:spLocks/>
          </p:cNvSpPr>
          <p:nvPr/>
        </p:nvSpPr>
        <p:spPr>
          <a:xfrm>
            <a:off x="4197744" y="235107"/>
            <a:ext cx="3796512" cy="943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Meet the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EA68D-0925-B470-B017-0C96D67930E7}"/>
              </a:ext>
            </a:extLst>
          </p:cNvPr>
          <p:cNvSpPr txBox="1"/>
          <p:nvPr/>
        </p:nvSpPr>
        <p:spPr>
          <a:xfrm>
            <a:off x="3580586" y="383813"/>
            <a:ext cx="4241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📊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FECECE-83B8-03D3-5CAC-206DA0CC3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495" y="1723846"/>
            <a:ext cx="4386058" cy="4899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8FF563-CFC6-8386-3474-32260175B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243900"/>
              </p:ext>
            </p:extLst>
          </p:nvPr>
        </p:nvGraphicFramePr>
        <p:xfrm>
          <a:off x="838199" y="1852454"/>
          <a:ext cx="4386057" cy="4297680"/>
        </p:xfrm>
        <a:graphic>
          <a:graphicData uri="http://schemas.openxmlformats.org/drawingml/2006/table">
            <a:tbl>
              <a:tblPr/>
              <a:tblGrid>
                <a:gridCol w="1462019">
                  <a:extLst>
                    <a:ext uri="{9D8B030D-6E8A-4147-A177-3AD203B41FA5}">
                      <a16:colId xmlns:a16="http://schemas.microsoft.com/office/drawing/2014/main" val="802024534"/>
                    </a:ext>
                  </a:extLst>
                </a:gridCol>
                <a:gridCol w="1462019">
                  <a:extLst>
                    <a:ext uri="{9D8B030D-6E8A-4147-A177-3AD203B41FA5}">
                      <a16:colId xmlns:a16="http://schemas.microsoft.com/office/drawing/2014/main" val="3050372991"/>
                    </a:ext>
                  </a:extLst>
                </a:gridCol>
                <a:gridCol w="1462019">
                  <a:extLst>
                    <a:ext uri="{9D8B030D-6E8A-4147-A177-3AD203B41FA5}">
                      <a16:colId xmlns:a16="http://schemas.microsoft.com/office/drawing/2014/main" val="32514401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/>
                      <a:br>
                        <a:rPr lang="en-US" b="1" dirty="0">
                          <a:effectLst/>
                        </a:rPr>
                      </a:b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b="1" dirty="0">
                        <a:effectLst/>
                      </a:endParaRPr>
                    </a:p>
                    <a:p>
                      <a:pPr algn="r"/>
                      <a:r>
                        <a:rPr lang="en-US" b="1" dirty="0">
                          <a:effectLst/>
                        </a:rPr>
                        <a:t>Mean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b="1" dirty="0">
                        <a:effectLst/>
                      </a:endParaRPr>
                    </a:p>
                    <a:p>
                      <a:pPr algn="r"/>
                      <a:r>
                        <a:rPr lang="en-US" b="1" dirty="0">
                          <a:effectLst/>
                        </a:rPr>
                        <a:t>Variance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209563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PLTR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0.007109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0.001985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358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TSLA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0.003458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0.002076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373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BKNG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0.001603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0.000329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057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TPL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0.003884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0.001159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289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GEV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0.004565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0.001288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0733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NFLX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0.002562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0.000440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372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AXON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0.003578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0.001156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113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AZO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0.000716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0.000174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19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FICO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0.002211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0.000442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9017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DASH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0.001649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0.000617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509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710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BC8B960-DCFC-0ECC-7C82-A4E5C7DDB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774" y="1969368"/>
            <a:ext cx="5144192" cy="142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61068F6-034C-B22B-90B9-D952B3514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173" y="3491346"/>
            <a:ext cx="5144192" cy="163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E6FE209-3990-8FF7-AD69-78EDC42B9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869" y="5131057"/>
            <a:ext cx="5076799" cy="147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346AB49-8228-C36A-3834-C745F3478982}"/>
              </a:ext>
            </a:extLst>
          </p:cNvPr>
          <p:cNvSpPr txBox="1">
            <a:spLocks/>
          </p:cNvSpPr>
          <p:nvPr/>
        </p:nvSpPr>
        <p:spPr>
          <a:xfrm>
            <a:off x="3406222" y="205769"/>
            <a:ext cx="6479649" cy="943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Bahnschrift SemiBold" panose="020B0502040204020203" pitchFamily="34" charset="0"/>
              </a:rPr>
              <a:t>Long &amp; Short Basket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143EC0-5591-2500-9DC7-55F4560F7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332" y="4634074"/>
            <a:ext cx="6387412" cy="175421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4620D29-B243-88A6-8513-D51BC7776C87}"/>
              </a:ext>
            </a:extLst>
          </p:cNvPr>
          <p:cNvGrpSpPr/>
          <p:nvPr/>
        </p:nvGrpSpPr>
        <p:grpSpPr>
          <a:xfrm>
            <a:off x="2045174" y="347061"/>
            <a:ext cx="1245689" cy="661160"/>
            <a:chOff x="1575749" y="342289"/>
            <a:chExt cx="1245689" cy="66116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DB3967-046D-EF8A-574F-FDF7157716B0}"/>
                </a:ext>
              </a:extLst>
            </p:cNvPr>
            <p:cNvSpPr txBox="1"/>
            <p:nvPr/>
          </p:nvSpPr>
          <p:spPr>
            <a:xfrm>
              <a:off x="1575749" y="342289"/>
              <a:ext cx="86428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dirty="0"/>
                <a:t>📈</a:t>
              </a:r>
              <a:r>
                <a:rPr lang="en-US" dirty="0"/>
                <a:t>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7D2F85-F660-9524-9361-344BC7622298}"/>
                </a:ext>
              </a:extLst>
            </p:cNvPr>
            <p:cNvSpPr txBox="1"/>
            <p:nvPr/>
          </p:nvSpPr>
          <p:spPr>
            <a:xfrm>
              <a:off x="2152753" y="357118"/>
              <a:ext cx="66868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dirty="0"/>
                <a:t>📉</a:t>
              </a:r>
            </a:p>
          </p:txBody>
        </p:sp>
      </p:grpSp>
      <p:sp>
        <p:nvSpPr>
          <p:cNvPr id="16" name="Rectangle 9">
            <a:extLst>
              <a:ext uri="{FF2B5EF4-FFF2-40B4-BE49-F238E27FC236}">
                <a16:creationId xmlns:a16="http://schemas.microsoft.com/office/drawing/2014/main" id="{4EEBC722-E2A0-20FD-E76C-16BA541DE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73" y="2002877"/>
            <a:ext cx="619413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long basket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contains high-momentum stocks such as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TSLA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NFLX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BKNG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which the model predicts will outperform based on recent price trends.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short basket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includes lower-momentum stocks like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NVDA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ADBE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MRNA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expected to underperform. This long-short strategy aims to capture the relative performance between the strongest and weakest assets while reducing overall market exposure.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14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CAD81-44BC-9183-E584-BA2CBE132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760C28-B77B-A1D7-7A45-80021A5932B1}"/>
              </a:ext>
            </a:extLst>
          </p:cNvPr>
          <p:cNvSpPr txBox="1"/>
          <p:nvPr/>
        </p:nvSpPr>
        <p:spPr>
          <a:xfrm>
            <a:off x="2090057" y="102135"/>
            <a:ext cx="774202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+mj-ea"/>
                <a:cs typeface="+mj-cs"/>
              </a:rPr>
              <a:t>Monte Carlo Method and Efficient Frontier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888FEC-A554-A57B-895A-B2A2C6DBCDF2}"/>
              </a:ext>
            </a:extLst>
          </p:cNvPr>
          <p:cNvSpPr txBox="1"/>
          <p:nvPr/>
        </p:nvSpPr>
        <p:spPr>
          <a:xfrm>
            <a:off x="1640166" y="164908"/>
            <a:ext cx="6019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🧩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106DC5-6BC7-1B8C-D9C3-813CFF5724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9"/>
          <a:stretch/>
        </p:blipFill>
        <p:spPr bwMode="auto">
          <a:xfrm>
            <a:off x="6183179" y="3567952"/>
            <a:ext cx="5079657" cy="324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515929-79FF-598D-4AC9-EB3385D87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653" y="3622252"/>
            <a:ext cx="3760415" cy="31917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FA8A8E-6EC8-5492-67D8-983D90F703FE}"/>
              </a:ext>
            </a:extLst>
          </p:cNvPr>
          <p:cNvSpPr txBox="1"/>
          <p:nvPr/>
        </p:nvSpPr>
        <p:spPr>
          <a:xfrm>
            <a:off x="775446" y="1624990"/>
            <a:ext cx="111117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b="1" dirty="0"/>
              <a:t>Monte Carlo method</a:t>
            </a:r>
            <a:r>
              <a:rPr lang="en-US" dirty="0"/>
              <a:t> is a computational technique that uses </a:t>
            </a:r>
            <a:r>
              <a:rPr lang="en-US" b="1" dirty="0"/>
              <a:t>random sampling</a:t>
            </a:r>
            <a:r>
              <a:rPr lang="en-US" dirty="0"/>
              <a:t> to solve problems that might be deterministic in principle. The Monte Carlo simulation was used to </a:t>
            </a:r>
            <a:r>
              <a:rPr lang="en-US" b="1" dirty="0"/>
              <a:t>generate a large number of random portfolio weightings</a:t>
            </a:r>
            <a:r>
              <a:rPr lang="en-US" dirty="0"/>
              <a:t> across the selected tickers.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6B3BC3-729F-F09E-BCB3-948C9B99B491}"/>
              </a:ext>
            </a:extLst>
          </p:cNvPr>
          <p:cNvSpPr txBox="1"/>
          <p:nvPr/>
        </p:nvSpPr>
        <p:spPr>
          <a:xfrm>
            <a:off x="775446" y="2548320"/>
            <a:ext cx="80458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For each simulated portfolio the following were computed: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Expected return</a:t>
            </a:r>
            <a:r>
              <a:rPr lang="en-US" sz="1400" dirty="0"/>
              <a:t>: Weighted sum of individual asset returns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Volatility</a:t>
            </a:r>
            <a:r>
              <a:rPr lang="en-US" sz="1400" dirty="0"/>
              <a:t>: Based on the covariance matrix of asset returns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Sharpe Ratio</a:t>
            </a:r>
            <a:r>
              <a:rPr lang="en-US" sz="1400" dirty="0"/>
              <a:t>: A measure of risk-adjusted return</a:t>
            </a:r>
          </a:p>
        </p:txBody>
      </p:sp>
    </p:spTree>
    <p:extLst>
      <p:ext uri="{BB962C8B-B14F-4D97-AF65-F5344CB8AC3E}">
        <p14:creationId xmlns:p14="http://schemas.microsoft.com/office/powerpoint/2010/main" val="156348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4ADDE9-1814-BF29-7802-C0BD5C087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10" y="2078182"/>
            <a:ext cx="6655533" cy="39941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29308E-2E30-DE1A-325E-1D46BDB648F3}"/>
              </a:ext>
            </a:extLst>
          </p:cNvPr>
          <p:cNvSpPr txBox="1"/>
          <p:nvPr/>
        </p:nvSpPr>
        <p:spPr>
          <a:xfrm>
            <a:off x="2461685" y="175483"/>
            <a:ext cx="774202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  <a:latin typeface="Bahnschrift SemiBold" panose="020B0502040204020203" pitchFamily="34" charset="0"/>
                <a:ea typeface="+mj-ea"/>
                <a:cs typeface="+mj-cs"/>
              </a:rPr>
              <a:t>DASHBOARD, AND EXPASION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270F89-481E-3816-F815-07FDD26FF802}"/>
              </a:ext>
            </a:extLst>
          </p:cNvPr>
          <p:cNvSpPr txBox="1"/>
          <p:nvPr/>
        </p:nvSpPr>
        <p:spPr>
          <a:xfrm>
            <a:off x="7277304" y="2532896"/>
            <a:ext cx="44436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 expand this project, I would incorporate additional asset classes such as bonds, ETFs, or international equities to enhance diversification. I could also implement dynamic rebalancing strategies and evaluate portfolio performance over different market regimes. Incorporating factor models (e.g., Fama-French), transaction costs, and ESG constraints would bring the optimization closer to real-world applications.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40883E-5598-0092-00A2-AB8EA695DC19}"/>
              </a:ext>
            </a:extLst>
          </p:cNvPr>
          <p:cNvSpPr txBox="1"/>
          <p:nvPr/>
        </p:nvSpPr>
        <p:spPr>
          <a:xfrm>
            <a:off x="1961051" y="237037"/>
            <a:ext cx="8202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💼</a:t>
            </a:r>
            <a:endParaRPr lang="en-US" sz="44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0A917E-3E18-F822-28F8-579595ADBFF2}"/>
              </a:ext>
            </a:extLst>
          </p:cNvPr>
          <p:cNvCxnSpPr>
            <a:cxnSpLocks/>
          </p:cNvCxnSpPr>
          <p:nvPr/>
        </p:nvCxnSpPr>
        <p:spPr>
          <a:xfrm>
            <a:off x="7045969" y="1549971"/>
            <a:ext cx="0" cy="4751882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E73B55-7195-2C2D-D5B5-A91022AC5BB0}"/>
              </a:ext>
            </a:extLst>
          </p:cNvPr>
          <p:cNvSpPr txBox="1"/>
          <p:nvPr/>
        </p:nvSpPr>
        <p:spPr>
          <a:xfrm>
            <a:off x="8748384" y="1185783"/>
            <a:ext cx="678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🌍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3A1A00-2D14-930C-34D2-BC4B72D2F4C0}"/>
              </a:ext>
            </a:extLst>
          </p:cNvPr>
          <p:cNvSpPr txBox="1"/>
          <p:nvPr/>
        </p:nvSpPr>
        <p:spPr>
          <a:xfrm>
            <a:off x="7277304" y="1988059"/>
            <a:ext cx="30793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965670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486</Words>
  <Application>Microsoft Office PowerPoint</Application>
  <PresentationFormat>Widescreen</PresentationFormat>
  <Paragraphs>71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 Unicode MS</vt:lpstr>
      <vt:lpstr>Aptos</vt:lpstr>
      <vt:lpstr>Aptos Display</vt:lpstr>
      <vt:lpstr>Arial</vt:lpstr>
      <vt:lpstr>Bahnschrift SemiBold</vt:lpstr>
      <vt:lpstr>Office Theme</vt:lpstr>
      <vt:lpstr>LONGS AND SHORTS, STOCK SELECTION  AND WEIGHTING </vt:lpstr>
      <vt:lpstr>Overview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.</dc:creator>
  <cp:lastModifiedBy>Emmanuel .</cp:lastModifiedBy>
  <cp:revision>4</cp:revision>
  <dcterms:created xsi:type="dcterms:W3CDTF">2025-04-21T12:27:28Z</dcterms:created>
  <dcterms:modified xsi:type="dcterms:W3CDTF">2025-05-21T14:14:02Z</dcterms:modified>
</cp:coreProperties>
</file>

<file path=docProps/thumbnail.jpeg>
</file>